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7" r:id="rId2"/>
    <p:sldId id="264" r:id="rId3"/>
    <p:sldId id="265" r:id="rId4"/>
    <p:sldId id="263" r:id="rId5"/>
    <p:sldId id="271" r:id="rId6"/>
    <p:sldId id="266" r:id="rId7"/>
    <p:sldId id="269" r:id="rId8"/>
    <p:sldId id="267" r:id="rId9"/>
    <p:sldId id="260" r:id="rId10"/>
    <p:sldId id="270" r:id="rId11"/>
    <p:sldId id="262" r:id="rId12"/>
    <p:sldId id="261" r:id="rId13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73238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196826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248763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864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35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321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805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303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425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81" r:id="rId5"/>
    <p:sldLayoutId id="2147484177" r:id="rId6"/>
    <p:sldLayoutId id="2147484178" r:id="rId7"/>
    <p:sldLayoutId id="2147484179" r:id="rId8"/>
    <p:sldLayoutId id="2147484180" r:id="rId9"/>
    <p:sldLayoutId id="2147484182" r:id="rId10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Impact Based Forecasting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33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Mitigation Advice Matrix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0891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Know Impact level as well as likelihood – gives us a Risk level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But what now?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Advice matrix for each hazard with advice on what actions need to be taken in order to reduce impact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Separated into Risk levels: Very Low, Low, Medium, High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21088"/>
            <a:ext cx="5099273" cy="18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Mitigation Advice Matrix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608217" cy="421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4471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31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we need a Hazard Matrix?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28092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All hazards approach to better coordinate emergency preparedness and response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Include potential for subsequent or secondary emergencies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Hazards can have primary, secondary and tertiary effects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71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Hazard definitions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280920" cy="418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Hazard: a meteorological or geophysical event which has the potential to negatively impact on humans, animals or the environment</a:t>
            </a:r>
            <a:r>
              <a:rPr lang="en-GB" sz="2400" dirty="0" smtClean="0">
                <a:solidFill>
                  <a:schemeClr val="tx1"/>
                </a:solidFill>
              </a:rPr>
              <a:t>. E.g., Cyclone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Primary: occur as a result of the process itself.  </a:t>
            </a:r>
            <a:r>
              <a:rPr lang="en-GB" sz="2400" dirty="0" smtClean="0">
                <a:solidFill>
                  <a:schemeClr val="tx1"/>
                </a:solidFill>
              </a:rPr>
              <a:t>E.g., rainfall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 Secondary</a:t>
            </a:r>
            <a:r>
              <a:rPr lang="en-GB" sz="2400" dirty="0" smtClean="0">
                <a:solidFill>
                  <a:schemeClr val="tx1"/>
                </a:solidFill>
              </a:rPr>
              <a:t>: occur because primary hazard has caused them. </a:t>
            </a:r>
            <a:r>
              <a:rPr lang="en-GB" sz="2400" dirty="0" smtClean="0">
                <a:solidFill>
                  <a:schemeClr val="tx1"/>
                </a:solidFill>
              </a:rPr>
              <a:t>E.g., Flooding</a:t>
            </a:r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Tertiary: Occur as a result of primary and secondary hazards and often have long term effects. E.g. </a:t>
            </a:r>
            <a:r>
              <a:rPr lang="en-GB" sz="2400" dirty="0" smtClean="0">
                <a:solidFill>
                  <a:schemeClr val="tx1"/>
                </a:solidFill>
              </a:rPr>
              <a:t>loss of livestock leading to poverty or migration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71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Hazard Matrix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53131"/>
              </p:ext>
            </p:extLst>
          </p:nvPr>
        </p:nvGraphicFramePr>
        <p:xfrm>
          <a:off x="395536" y="2348880"/>
          <a:ext cx="8496944" cy="265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Primary Hazard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 Hazard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Tertiary Hazard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Monsoon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Strong winds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Heavy</a:t>
                      </a:r>
                      <a:r>
                        <a:rPr lang="en-GB" baseline="0" dirty="0" smtClean="0"/>
                        <a:t> rainfall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Thunderstorms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River and coastal flooding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water flooding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 instability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4471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Hazard Matrix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4528" r="24460" b="7973"/>
          <a:stretch>
            <a:fillRect/>
          </a:stretch>
        </p:blipFill>
        <p:spPr bwMode="auto">
          <a:xfrm>
            <a:off x="1331640" y="1628800"/>
            <a:ext cx="65527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Impact Matrices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1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Impact matrix allows organisations to decide where on the risk matrix an event lies for a specific event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Is the bad weather expected during a rush hour?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In the area of concern are there any local “hot-spots” i.e. areas prone to the particular weather hazard (wind, snow, fog, flooding etc.)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Are there any significant outdoor events at which large numbers of people could be adversely affected?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Are there “politically” sensitive areas e.g. areas which have flooded badly recently?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71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Where is the tick?</a:t>
            </a:r>
            <a:br>
              <a:rPr lang="en-GB" dirty="0" smtClean="0"/>
            </a:b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YELLOW</a:t>
            </a:r>
            <a:endParaRPr lang="en-GB" dirty="0"/>
          </a:p>
        </p:txBody>
      </p:sp>
      <p:sp>
        <p:nvSpPr>
          <p:cNvPr id="2662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endParaRPr lang="en-GB" smtClean="0"/>
          </a:p>
        </p:txBody>
      </p:sp>
      <p:sp>
        <p:nvSpPr>
          <p:cNvPr id="26628" name="Content Placeholder 6"/>
          <p:cNvSpPr>
            <a:spLocks noGrp="1"/>
          </p:cNvSpPr>
          <p:nvPr>
            <p:ph sz="half" idx="4294967295"/>
          </p:nvPr>
        </p:nvSpPr>
        <p:spPr>
          <a:xfrm>
            <a:off x="4298950" y="1514475"/>
            <a:ext cx="4845050" cy="4751388"/>
          </a:xfrm>
          <a:prstGeom prst="rect">
            <a:avLst/>
          </a:prstGeo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High Likelihood - Low Impact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The public should be aware that some minor disruption is highly likely.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Low Likelihood - High Impact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Some very severe conditions are possible with major disruption to daily life </a:t>
            </a:r>
            <a:r>
              <a:rPr lang="en-GB" sz="2000" i="1" dirty="0" smtClean="0">
                <a:solidFill>
                  <a:schemeClr val="tx1"/>
                </a:solidFill>
              </a:rPr>
              <a:t>(particularly to…)</a:t>
            </a:r>
            <a:r>
              <a:rPr lang="en-GB" sz="2000" dirty="0" smtClean="0">
                <a:solidFill>
                  <a:schemeClr val="tx1"/>
                </a:solidFill>
              </a:rPr>
              <a:t> and the public should be prepared.</a:t>
            </a:r>
          </a:p>
        </p:txBody>
      </p:sp>
      <p:sp>
        <p:nvSpPr>
          <p:cNvPr id="2662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endParaRPr lang="en-GB" sz="1400" dirty="0" smtClean="0">
              <a:latin typeface="Times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13416" r="3729" b="25891"/>
          <a:stretch>
            <a:fillRect/>
          </a:stretch>
        </p:blipFill>
        <p:spPr bwMode="auto">
          <a:xfrm>
            <a:off x="719138" y="1530350"/>
            <a:ext cx="3146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166938" y="1554163"/>
            <a:ext cx="461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13416" r="3729" b="25891"/>
          <a:stretch>
            <a:fillRect/>
          </a:stretch>
        </p:blipFill>
        <p:spPr bwMode="auto">
          <a:xfrm>
            <a:off x="719138" y="4076700"/>
            <a:ext cx="31464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3305175" y="4887913"/>
            <a:ext cx="4619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For each identified hazard, each sector should determine the impacts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Impacts should be categorised into minimal, minor, significant  and severe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Matrix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563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4471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491</TotalTime>
  <Words>378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master</vt:lpstr>
      <vt:lpstr>Matrices</vt:lpstr>
      <vt:lpstr>Why do we need a Hazard Matrix?</vt:lpstr>
      <vt:lpstr>Hazard definitions</vt:lpstr>
      <vt:lpstr>Hazard Matrix Example</vt:lpstr>
      <vt:lpstr>Alternative Hazard Matrix</vt:lpstr>
      <vt:lpstr>Introduction to Impact Matrices</vt:lpstr>
      <vt:lpstr>Where is the tick?  YELLOW</vt:lpstr>
      <vt:lpstr>Methodology</vt:lpstr>
      <vt:lpstr>Impact Matrix Example</vt:lpstr>
      <vt:lpstr>Mitigation Advice Matrix</vt:lpstr>
      <vt:lpstr>Mitigation Advice Matrix Example</vt:lpstr>
      <vt:lpstr>PowerPoint Presentation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Haleh Kootval</cp:lastModifiedBy>
  <cp:revision>70</cp:revision>
  <cp:lastPrinted>2004-10-15T09:34:20Z</cp:lastPrinted>
  <dcterms:created xsi:type="dcterms:W3CDTF">2009-08-03T14:32:49Z</dcterms:created>
  <dcterms:modified xsi:type="dcterms:W3CDTF">2015-11-17T10:06:46Z</dcterms:modified>
</cp:coreProperties>
</file>